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Lst>
  <p:notesMasterIdLst>
    <p:notesMasterId r:id="rId13"/>
  </p:notesMasterIdLst>
  <p:sldSz cx="9144000" cy="5143500"/>
  <p:notesSz cx="5143500" cy="9144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notesMaster" Target="notesMasters/notesMaster1.xml"/><Relationship Id="rId14" Type="http://schemas.openxmlformats.org/officeDocument/2006/relationships/presProps" Target="presProps.xml"/><Relationship Id="rId15" Type="http://schemas.openxmlformats.org/officeDocument/2006/relationships/viewProps" Target="viewProps.xml"/><Relationship Id="rId16" Type="http://schemas.openxmlformats.org/officeDocument/2006/relationships/theme" Target="theme/theme1.xml"/><Relationship Id="rId17"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Slide-1-image-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Slide-10-image-1.pn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Slide-11-image-1.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2.xml.rels><?xml version="1.0" encoding="UTF-8" standalone="yes"?>
<Relationships xmlns="http://schemas.openxmlformats.org/package/2006/relationships"><Relationship Id="rId1" Type="http://schemas.openxmlformats.org/officeDocument/2006/relationships/image" Target="../media/Slide-2-image-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Slide-3-image-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Slide-4-image-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Slide-5-image-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Slide-6-image-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Slide-7-image-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Slide-8-image-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Slide-9-image-1.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Text 0"/>
          <p:cNvSpPr/>
          <p:nvPr/>
        </p:nvSpPr>
        <p:spPr>
          <a:xfrm>
            <a:off x="731520" y="1965960"/>
            <a:ext cx="5394960" cy="0"/>
          </a:xfrm>
          <a:prstGeom prst="rect">
            <a:avLst/>
          </a:prstGeom>
          <a:noFill/>
          <a:ln/>
        </p:spPr>
        <p:txBody>
          <a:bodyPr wrap="square" rtlCol="0" anchor="ctr"/>
          <a:lstStyle/>
          <a:p>
            <a:pPr indent="0" marL="0">
              <a:buNone/>
            </a:pPr>
            <a:r>
              <a:rPr lang="en-US" sz="3600" b="1" dirty="0">
                <a:solidFill>
                  <a:srgbClr val="000000"/>
                </a:solidFill>
                <a:latin typeface="Agency FB" pitchFamily="34" charset="0"/>
                <a:ea typeface="Agency FB" pitchFamily="34" charset="-122"/>
                <a:cs typeface="Agency FB" pitchFamily="34" charset="-120"/>
              </a:rPr>
              <a:t>Imkoniyati cheklangan bolalarni inklyuziv taʼlim va tarbiyalash konsepsiyasi</a:t>
            </a:r>
            <a:endParaRPr lang="en-US" sz="3600" dirty="0"/>
          </a:p>
        </p:txBody>
      </p:sp>
      <p:sp>
        <p:nvSpPr>
          <p:cNvPr id="3" name="Text 1"/>
          <p:cNvSpPr/>
          <p:nvPr/>
        </p:nvSpPr>
        <p:spPr>
          <a:xfrm>
            <a:off x="1325880" y="4617720"/>
            <a:ext cx="4114800" cy="0"/>
          </a:xfrm>
          <a:prstGeom prst="rect">
            <a:avLst/>
          </a:prstGeom>
          <a:noFill/>
          <a:ln/>
        </p:spPr>
        <p:txBody>
          <a:bodyPr wrap="square" rtlCol="0" anchor="ctr"/>
          <a:lstStyle/>
          <a:p>
            <a:pPr indent="0" marL="0">
              <a:buNone/>
            </a:pPr>
            <a:r>
              <a:rPr lang="en-US" sz="1800" b="1" dirty="0">
                <a:solidFill>
                  <a:srgbClr val="000000"/>
                </a:solidFill>
                <a:latin typeface="Agency FB" pitchFamily="34" charset="0"/>
                <a:ea typeface="Agency FB" pitchFamily="34" charset="-122"/>
                <a:cs typeface="Agency FB" pitchFamily="34" charset="-120"/>
              </a:rPr>
              <a:t>Raximboyeva Sevara</a:t>
            </a:r>
            <a:endParaRPr lang="en-US" sz="1800" dirty="0"/>
          </a:p>
        </p:txBody>
      </p:sp>
      <p:sp>
        <p:nvSpPr>
          <p:cNvPr id="4" name="Text 2"/>
          <p:cNvSpPr/>
          <p:nvPr/>
        </p:nvSpPr>
        <p:spPr>
          <a:xfrm>
            <a:off x="1325880" y="548640"/>
            <a:ext cx="4389120" cy="0"/>
          </a:xfrm>
          <a:prstGeom prst="rect">
            <a:avLst/>
          </a:prstGeom>
          <a:noFill/>
          <a:ln/>
        </p:spPr>
        <p:txBody>
          <a:bodyPr wrap="square" rtlCol="0" anchor="ctr"/>
          <a:lstStyle/>
          <a:p>
            <a:pPr indent="0" marL="0">
              <a:buNone/>
            </a:pPr>
            <a:r>
              <a:rPr lang="en-US" sz="1800" b="1" dirty="0">
                <a:solidFill>
                  <a:srgbClr val="000000"/>
                </a:solidFill>
                <a:latin typeface="Agency FB" pitchFamily="34" charset="0"/>
                <a:ea typeface="Agency FB" pitchFamily="34" charset="-122"/>
                <a:cs typeface="Agency FB" pitchFamily="34" charset="-120"/>
              </a:rPr>
              <a:t>Urganch davlat pedagogika instituti</a:t>
            </a:r>
            <a:endParaRPr lang="en-US" sz="18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Text 0"/>
          <p:cNvSpPr/>
          <p:nvPr/>
        </p:nvSpPr>
        <p:spPr>
          <a:xfrm>
            <a:off x="274320" y="2743200"/>
            <a:ext cx="4572000" cy="0"/>
          </a:xfrm>
          <a:prstGeom prst="rect">
            <a:avLst/>
          </a:prstGeom>
          <a:noFill/>
          <a:ln/>
        </p:spPr>
        <p:txBody>
          <a:bodyPr wrap="square" rtlCol="0" anchor="ctr"/>
          <a:lstStyle/>
          <a:p>
            <a:pPr algn="ctr" indent="0" marL="0">
              <a:buNone/>
            </a:pPr>
            <a:r>
              <a:rPr lang="en-US" sz="1400" dirty="0">
                <a:solidFill>
                  <a:srgbClr val="FFFFFF"/>
                </a:solidFill>
                <a:latin typeface="Times New Roman" pitchFamily="34" charset="0"/>
                <a:ea typeface="Times New Roman" pitchFamily="34" charset="-122"/>
                <a:cs typeface="Times New Roman" pitchFamily="34" charset="-120"/>
              </a:rPr>
              <a:t>**Imkoniyati cheklangan bolalarni inklyuziv taʼlim va tarbiyalash konsepsiyasi**</a:t>
            </a:r>
            <a:endParaRPr lang="en-US" sz="1400" dirty="0"/>
          </a:p>
          <a:p>
            <a:pPr algn="ctr" indent="0" marL="0">
              <a:buNone/>
            </a:pPr>
            <a:endParaRPr lang="en-US" sz="1400" dirty="0"/>
          </a:p>
          <a:p>
            <a:pPr algn="ctr" indent="0" marL="0">
              <a:buNone/>
            </a:pPr>
            <a:r>
              <a:rPr lang="en-US" sz="1400" dirty="0">
                <a:solidFill>
                  <a:srgbClr val="FFFFFF"/>
                </a:solidFill>
                <a:latin typeface="Times New Roman" pitchFamily="34" charset="0"/>
                <a:ea typeface="Times New Roman" pitchFamily="34" charset="-122"/>
                <a:cs typeface="Times New Roman" pitchFamily="34" charset="-120"/>
              </a:rPr>
              <a:t>Imkoniyati cheklangan bolalarni inklyuziv taʼlim va tarbiyalash konsepsiyasi har bir bolaning teng imkoniyatlarga ega boʻlish huquqini taʼminlashga qaratilgan. Bu ularni sogʻlom tengdoshlari bilan umumtaʼlim muassasalarida birga oʻqitish va tarbiyalashni nazarda tutadi. Maqsad – ularning shaxsiy qobiliyatlarini toʻliq rivojlantirish, ijtimoiy moslashuvi va jamiyatga faol integratsiyasini taʼminlash. Konsept muhitni moslashtirish, individual taʼlim dasturlarini qoʻllash, pedagog va mutaxassislar yordamini taqdim etishni talab qiladi. Bu nafaqat imkoniyati cheklangan bolalar, balki barcha oʻquvchilar oʻrtasida oʻzaro hurmat va tushunishni shakllantirib, inklyuziv jamiyat qurishga xizmat qiladi.</a:t>
            </a:r>
            <a:endParaRPr lang="en-US" sz="14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Text 0"/>
          <p:cNvSpPr/>
          <p:nvPr/>
        </p:nvSpPr>
        <p:spPr>
          <a:xfrm>
            <a:off x="1325880" y="4617720"/>
            <a:ext cx="4114800" cy="0"/>
          </a:xfrm>
          <a:prstGeom prst="rect">
            <a:avLst/>
          </a:prstGeom>
          <a:noFill/>
          <a:ln/>
        </p:spPr>
        <p:txBody>
          <a:bodyPr wrap="square" rtlCol="0" anchor="ctr"/>
          <a:lstStyle/>
          <a:p>
            <a:pPr indent="0" marL="0">
              <a:buNone/>
            </a:pPr>
            <a:r>
              <a:rPr lang="en-US" sz="1800" b="1" dirty="0">
                <a:solidFill>
                  <a:srgbClr val="000000"/>
                </a:solidFill>
                <a:latin typeface="Agency FB" pitchFamily="34" charset="0"/>
                <a:ea typeface="Agency FB" pitchFamily="34" charset="-122"/>
                <a:cs typeface="Agency FB" pitchFamily="34" charset="-120"/>
              </a:rPr>
              <a:t>Raximboyeva Sevara</a:t>
            </a:r>
            <a:endParaRPr lang="en-US" sz="1800" dirty="0"/>
          </a:p>
        </p:txBody>
      </p:sp>
      <p:sp>
        <p:nvSpPr>
          <p:cNvPr id="3" name="Text 1"/>
          <p:cNvSpPr/>
          <p:nvPr/>
        </p:nvSpPr>
        <p:spPr>
          <a:xfrm>
            <a:off x="1325880" y="548640"/>
            <a:ext cx="4389120" cy="0"/>
          </a:xfrm>
          <a:prstGeom prst="rect">
            <a:avLst/>
          </a:prstGeom>
          <a:noFill/>
          <a:ln/>
        </p:spPr>
        <p:txBody>
          <a:bodyPr wrap="square" rtlCol="0" anchor="ctr"/>
          <a:lstStyle/>
          <a:p>
            <a:pPr indent="0" marL="0">
              <a:buNone/>
            </a:pPr>
            <a:r>
              <a:rPr lang="en-US" sz="1800" b="1" dirty="0">
                <a:solidFill>
                  <a:srgbClr val="000000"/>
                </a:solidFill>
                <a:latin typeface="Agency FB" pitchFamily="34" charset="0"/>
                <a:ea typeface="Agency FB" pitchFamily="34" charset="-122"/>
                <a:cs typeface="Agency FB" pitchFamily="34" charset="-120"/>
              </a:rPr>
              <a:t>Urganch davlat pedagogika instituti</a:t>
            </a:r>
            <a:endParaRPr lang="en-US" sz="18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Text 0"/>
          <p:cNvSpPr/>
          <p:nvPr/>
        </p:nvSpPr>
        <p:spPr>
          <a:xfrm>
            <a:off x="4114800" y="1463040"/>
            <a:ext cx="4572000" cy="0"/>
          </a:xfrm>
          <a:prstGeom prst="rect">
            <a:avLst/>
          </a:prstGeom>
          <a:noFill/>
          <a:ln/>
        </p:spPr>
        <p:txBody>
          <a:bodyPr wrap="square" rtlCol="0" anchor="ctr"/>
          <a:lstStyle/>
          <a:p>
            <a:pPr indent="0" marL="0">
              <a:buNone/>
            </a:pPr>
            <a:r>
              <a:rPr lang="en-US" sz="2200" b="1" dirty="0">
                <a:solidFill>
                  <a:srgbClr val="000000"/>
                </a:solidFill>
                <a:latin typeface="Agency FB" pitchFamily="34" charset="0"/>
                <a:ea typeface="Agency FB" pitchFamily="34" charset="-122"/>
                <a:cs typeface="Agency FB" pitchFamily="34" charset="-120"/>
              </a:rPr>
              <a:t>Konsepsiyaning dolzarbligi va asosiy tushunchalar ta'rifi</a:t>
            </a:r>
            <a:endParaRPr lang="en-US" sz="2200" dirty="0"/>
          </a:p>
        </p:txBody>
      </p:sp>
      <p:sp>
        <p:nvSpPr>
          <p:cNvPr id="3" name="Text 1"/>
          <p:cNvSpPr/>
          <p:nvPr/>
        </p:nvSpPr>
        <p:spPr>
          <a:xfrm>
            <a:off x="4114800" y="2103120"/>
            <a:ext cx="4572000" cy="0"/>
          </a:xfrm>
          <a:prstGeom prst="rect">
            <a:avLst/>
          </a:prstGeom>
          <a:noFill/>
          <a:ln/>
        </p:spPr>
        <p:txBody>
          <a:bodyPr wrap="square" rtlCol="0" anchor="ctr"/>
          <a:lstStyle/>
          <a:p>
            <a:pPr indent="0" marL="0">
              <a:buNone/>
            </a:pPr>
            <a:r>
              <a:rPr lang="en-US" sz="2200" b="1" dirty="0">
                <a:solidFill>
                  <a:srgbClr val="000000"/>
                </a:solidFill>
                <a:latin typeface="Agency FB" pitchFamily="34" charset="0"/>
                <a:ea typeface="Agency FB" pitchFamily="34" charset="-122"/>
                <a:cs typeface="Agency FB" pitchFamily="34" charset="-120"/>
              </a:rPr>
              <a:t>Inklyuziv ta'limning falsafasi va asosiy prinsiplari</a:t>
            </a:r>
            <a:endParaRPr lang="en-US" sz="2200" dirty="0"/>
          </a:p>
        </p:txBody>
      </p:sp>
      <p:sp>
        <p:nvSpPr>
          <p:cNvPr id="4" name="Text 2"/>
          <p:cNvSpPr/>
          <p:nvPr/>
        </p:nvSpPr>
        <p:spPr>
          <a:xfrm>
            <a:off x="4114800" y="2743200"/>
            <a:ext cx="4572000" cy="0"/>
          </a:xfrm>
          <a:prstGeom prst="rect">
            <a:avLst/>
          </a:prstGeom>
          <a:noFill/>
          <a:ln/>
        </p:spPr>
        <p:txBody>
          <a:bodyPr wrap="square" rtlCol="0" anchor="ctr"/>
          <a:lstStyle/>
          <a:p>
            <a:pPr indent="0" marL="0">
              <a:buNone/>
            </a:pPr>
            <a:r>
              <a:rPr lang="en-US" sz="2200" b="1" dirty="0">
                <a:solidFill>
                  <a:srgbClr val="000000"/>
                </a:solidFill>
                <a:latin typeface="Agency FB" pitchFamily="34" charset="0"/>
                <a:ea typeface="Agency FB" pitchFamily="34" charset="-122"/>
                <a:cs typeface="Agency FB" pitchFamily="34" charset="-120"/>
              </a:rPr>
              <a:t>Inklyuziv ta'lim-tarbiya jarayonini tashkil etish yo'nalishlari</a:t>
            </a:r>
            <a:endParaRPr lang="en-US" sz="2200" dirty="0"/>
          </a:p>
        </p:txBody>
      </p:sp>
      <p:sp>
        <p:nvSpPr>
          <p:cNvPr id="5" name="Text 3"/>
          <p:cNvSpPr/>
          <p:nvPr/>
        </p:nvSpPr>
        <p:spPr>
          <a:xfrm>
            <a:off x="4114800" y="3383280"/>
            <a:ext cx="4572000" cy="0"/>
          </a:xfrm>
          <a:prstGeom prst="rect">
            <a:avLst/>
          </a:prstGeom>
          <a:noFill/>
          <a:ln/>
        </p:spPr>
        <p:txBody>
          <a:bodyPr wrap="square" rtlCol="0" anchor="ctr"/>
          <a:lstStyle/>
          <a:p>
            <a:pPr indent="0" marL="0">
              <a:buNone/>
            </a:pPr>
            <a:r>
              <a:rPr lang="en-US" sz="2200" b="1" dirty="0">
                <a:solidFill>
                  <a:srgbClr val="000000"/>
                </a:solidFill>
                <a:latin typeface="Agency FB" pitchFamily="34" charset="0"/>
                <a:ea typeface="Agency FB" pitchFamily="34" charset="-122"/>
                <a:cs typeface="Agency FB" pitchFamily="34" charset="-120"/>
              </a:rPr>
              <a:t>Ta'lim muhitining moddiy-texnik bazasi va kadrlar salohiyati</a:t>
            </a:r>
            <a:endParaRPr lang="en-US" sz="2200" dirty="0"/>
          </a:p>
        </p:txBody>
      </p:sp>
      <p:sp>
        <p:nvSpPr>
          <p:cNvPr id="6" name="Text 4"/>
          <p:cNvSpPr/>
          <p:nvPr/>
        </p:nvSpPr>
        <p:spPr>
          <a:xfrm>
            <a:off x="4114800" y="4023360"/>
            <a:ext cx="4572000" cy="0"/>
          </a:xfrm>
          <a:prstGeom prst="rect">
            <a:avLst/>
          </a:prstGeom>
          <a:noFill/>
          <a:ln/>
        </p:spPr>
        <p:txBody>
          <a:bodyPr wrap="square" rtlCol="0" anchor="ctr"/>
          <a:lstStyle/>
          <a:p>
            <a:pPr indent="0" marL="0">
              <a:buNone/>
            </a:pPr>
            <a:r>
              <a:rPr lang="en-US" sz="2200" b="1" dirty="0">
                <a:solidFill>
                  <a:srgbClr val="000000"/>
                </a:solidFill>
                <a:latin typeface="Agency FB" pitchFamily="34" charset="0"/>
                <a:ea typeface="Agency FB" pitchFamily="34" charset="-122"/>
                <a:cs typeface="Agency FB" pitchFamily="34" charset="-120"/>
              </a:rPr>
              <a:t>Inklyuziv ta'limni tartibga soluvchi me'yoriy-huquqiy asoslar</a:t>
            </a:r>
            <a:endParaRPr lang="en-US" sz="22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Text 0"/>
          <p:cNvSpPr/>
          <p:nvPr/>
        </p:nvSpPr>
        <p:spPr>
          <a:xfrm>
            <a:off x="91440" y="868680"/>
            <a:ext cx="3200400" cy="3600450"/>
          </a:xfrm>
          <a:prstGeom prst="rect">
            <a:avLst/>
          </a:prstGeom>
          <a:noFill/>
          <a:ln/>
        </p:spPr>
        <p:txBody>
          <a:bodyPr wrap="square" rtlCol="0" anchor="ctr"/>
          <a:lstStyle/>
          <a:p>
            <a:pPr indent="0" marL="0">
              <a:buNone/>
            </a:pPr>
            <a:r>
              <a:rPr lang="en-US" sz="1700" dirty="0">
                <a:solidFill>
                  <a:srgbClr val="FFFFFF"/>
                </a:solidFill>
                <a:latin typeface="Calibri Light" pitchFamily="34" charset="0"/>
                <a:ea typeface="Calibri Light" pitchFamily="34" charset="-122"/>
                <a:cs typeface="Calibri Light" pitchFamily="34" charset="-120"/>
              </a:rPr>
              <a:t>Imkoniyati cheklangan bolalarni inklyuziv taʼlim va tarbiyalash konsepsiyasi har bir bolaning qobiliyatidan qatʼi nazar, sifatli taʼlim olishini va jamiyatda toʻliq ishtirok etishini taʼminlashga qaratilgan muhim yondashuvdir. Bu ularga teng imkoniyatlar yaratadi.</a:t>
            </a:r>
            <a:endParaRPr lang="en-US" sz="1700" dirty="0"/>
          </a:p>
        </p:txBody>
      </p:sp>
      <p:sp>
        <p:nvSpPr>
          <p:cNvPr id="3" name="Text 1"/>
          <p:cNvSpPr/>
          <p:nvPr/>
        </p:nvSpPr>
        <p:spPr>
          <a:xfrm>
            <a:off x="4023360" y="1188720"/>
            <a:ext cx="5029200" cy="0"/>
          </a:xfrm>
          <a:prstGeom prst="rect">
            <a:avLst/>
          </a:prstGeom>
          <a:noFill/>
          <a:ln/>
        </p:spPr>
        <p:txBody>
          <a:bodyPr wrap="square" rtlCol="0" anchor="t"/>
          <a:lstStyle/>
          <a:p>
            <a:pPr indent="0" marL="0">
              <a:buNone/>
            </a:pPr>
            <a:r>
              <a:rPr lang="en-US" sz="1700" dirty="0">
                <a:solidFill>
                  <a:srgbClr val="000000"/>
                </a:solidFill>
                <a:latin typeface="Agency FB" pitchFamily="34" charset="0"/>
                <a:ea typeface="Agency FB" pitchFamily="34" charset="-122"/>
                <a:cs typeface="Agency FB" pitchFamily="34" charset="-120"/>
              </a:rPr>
              <a:t>Inklyuziv ta'lim imkoniyati cheklangan bolalarga teng imkoniyatlar yaratib, ularni jamiyatga to'laqonli integratsiya qilishga qaratilgan zamonaviy yondashuvdir.</a:t>
            </a:r>
            <a:endParaRPr lang="en-US" sz="1700" dirty="0"/>
          </a:p>
        </p:txBody>
      </p:sp>
      <p:sp>
        <p:nvSpPr>
          <p:cNvPr id="4" name="Text 2"/>
          <p:cNvSpPr/>
          <p:nvPr/>
        </p:nvSpPr>
        <p:spPr>
          <a:xfrm>
            <a:off x="4023360" y="2395728"/>
            <a:ext cx="5029200" cy="0"/>
          </a:xfrm>
          <a:prstGeom prst="rect">
            <a:avLst/>
          </a:prstGeom>
          <a:noFill/>
          <a:ln/>
        </p:spPr>
        <p:txBody>
          <a:bodyPr wrap="square" rtlCol="0" anchor="t"/>
          <a:lstStyle/>
          <a:p>
            <a:pPr indent="0" marL="0">
              <a:buNone/>
            </a:pPr>
            <a:r>
              <a:rPr lang="en-US" sz="1700" dirty="0">
                <a:solidFill>
                  <a:srgbClr val="000000"/>
                </a:solidFill>
                <a:latin typeface="Agency FB" pitchFamily="34" charset="0"/>
                <a:ea typeface="Agency FB" pitchFamily="34" charset="-122"/>
                <a:cs typeface="Agency FB" pitchFamily="34" charset="-120"/>
              </a:rPr>
              <a:t>Bu ularga nafaqat ta'lim olish, balki jamiyatda to'laqonli ishtirok etish uchun sharoit yaratishni maqsad qiladi.</a:t>
            </a:r>
            <a:endParaRPr lang="en-US" sz="1700" dirty="0"/>
          </a:p>
        </p:txBody>
      </p:sp>
      <p:sp>
        <p:nvSpPr>
          <p:cNvPr id="5" name="Text 3"/>
          <p:cNvSpPr/>
          <p:nvPr/>
        </p:nvSpPr>
        <p:spPr>
          <a:xfrm>
            <a:off x="4023360" y="3520440"/>
            <a:ext cx="5029200" cy="0"/>
          </a:xfrm>
          <a:prstGeom prst="rect">
            <a:avLst/>
          </a:prstGeom>
          <a:noFill/>
          <a:ln/>
        </p:spPr>
        <p:txBody>
          <a:bodyPr wrap="square" rtlCol="0" anchor="t"/>
          <a:lstStyle/>
          <a:p>
            <a:pPr indent="0" marL="0">
              <a:buNone/>
            </a:pPr>
            <a:r>
              <a:rPr lang="en-US" sz="1700" dirty="0">
                <a:solidFill>
                  <a:srgbClr val="000000"/>
                </a:solidFill>
                <a:latin typeface="Agency FB" pitchFamily="34" charset="0"/>
                <a:ea typeface="Agency FB" pitchFamily="34" charset="-122"/>
                <a:cs typeface="Agency FB" pitchFamily="34" charset="-120"/>
              </a:rPr>
              <a:t>Bu konsepsiya maxsus ehtiyojli bolalarni teng imkoniyatlar bilan ta'minlab, ularning jamiyatga to'laqonli integratsiyasiga yordam beradi. (18 so'z)</a:t>
            </a:r>
            <a:endParaRPr lang="en-US" sz="17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Text 0"/>
          <p:cNvSpPr/>
          <p:nvPr/>
        </p:nvSpPr>
        <p:spPr>
          <a:xfrm>
            <a:off x="182880" y="365760"/>
            <a:ext cx="6858000" cy="0"/>
          </a:xfrm>
          <a:prstGeom prst="rect">
            <a:avLst/>
          </a:prstGeom>
          <a:noFill/>
          <a:ln/>
        </p:spPr>
        <p:txBody>
          <a:bodyPr wrap="square" rtlCol="0" anchor="ctr"/>
          <a:lstStyle/>
          <a:p>
            <a:pPr indent="0" marL="0">
              <a:buNone/>
            </a:pPr>
            <a:r>
              <a:rPr lang="en-US" sz="2400" b="1" dirty="0">
                <a:solidFill>
                  <a:srgbClr val="FFFFFF"/>
                </a:solidFill>
                <a:latin typeface="Times New Roman" pitchFamily="34" charset="0"/>
                <a:ea typeface="Times New Roman" pitchFamily="34" charset="-122"/>
                <a:cs typeface="Times New Roman" pitchFamily="34" charset="-120"/>
              </a:rPr>
              <a:t>Inklyuziv ta'limning falsafasi va asosiy prinsiplari</a:t>
            </a:r>
            <a:endParaRPr lang="en-US" sz="2400" dirty="0"/>
          </a:p>
        </p:txBody>
      </p:sp>
      <p:sp>
        <p:nvSpPr>
          <p:cNvPr id="3" name="Text 1"/>
          <p:cNvSpPr/>
          <p:nvPr/>
        </p:nvSpPr>
        <p:spPr>
          <a:xfrm>
            <a:off x="502920" y="2350008"/>
            <a:ext cx="2468880" cy="0"/>
          </a:xfrm>
          <a:prstGeom prst="rect">
            <a:avLst/>
          </a:prstGeom>
          <a:noFill/>
          <a:ln/>
        </p:spPr>
        <p:txBody>
          <a:bodyPr wrap="square" rtlCol="0" anchor="t"/>
          <a:lstStyle/>
          <a:p>
            <a:pPr algn="ctr" indent="0" marL="0">
              <a:buNone/>
            </a:pPr>
            <a:r>
              <a:rPr lang="en-US" sz="1200" dirty="0">
                <a:solidFill>
                  <a:srgbClr val="000000"/>
                </a:solidFill>
                <a:latin typeface="Times New Roman" pitchFamily="34" charset="0"/>
                <a:ea typeface="Times New Roman" pitchFamily="34" charset="-122"/>
                <a:cs typeface="Times New Roman" pitchFamily="34" charset="-120"/>
              </a:rPr>
              <a:t>Inklyuziv ta'lim falsafasi har bir bolaning noyob qadrini tan oladi. U barcha bolalar teng huquqlarga ega ekanligini, jamiyatning to'laqonli a'zosi bo'lishga haqli ekanligini ta'kidlaydi. Xilma-xillikni qadrlash asosiy tamoyildir.
</a:t>
            </a:r>
            <a:endParaRPr lang="en-US" sz="1200" dirty="0"/>
          </a:p>
        </p:txBody>
      </p:sp>
      <p:sp>
        <p:nvSpPr>
          <p:cNvPr id="4" name="Text 2"/>
          <p:cNvSpPr/>
          <p:nvPr/>
        </p:nvSpPr>
        <p:spPr>
          <a:xfrm>
            <a:off x="3291840" y="1865376"/>
            <a:ext cx="2468880" cy="0"/>
          </a:xfrm>
          <a:prstGeom prst="rect">
            <a:avLst/>
          </a:prstGeom>
          <a:noFill/>
          <a:ln/>
        </p:spPr>
        <p:txBody>
          <a:bodyPr wrap="square" rtlCol="0" anchor="t"/>
          <a:lstStyle/>
          <a:p>
            <a:pPr algn="ctr" indent="0" marL="0">
              <a:buNone/>
            </a:pPr>
            <a:r>
              <a:rPr lang="en-US" sz="1200" dirty="0">
                <a:solidFill>
                  <a:srgbClr val="000000"/>
                </a:solidFill>
                <a:latin typeface="Times New Roman" pitchFamily="34" charset="0"/>
                <a:ea typeface="Times New Roman" pitchFamily="34" charset="-122"/>
                <a:cs typeface="Times New Roman" pitchFamily="34" charset="-120"/>
              </a:rPr>
              <a:t>Inklyuziv ta'limning asosiy prinsiplaridan biri barcha bolalar uchun teng ta'lim imkoniyatlarini yaratishdir. Bu xilma-xillikni qabul qilish, har bir bolaning shaxsiy ehtiyojlariga moslashishni anglatadi. Cheklovlarni olib tashlash muhimdir.
</a:t>
            </a:r>
            <a:endParaRPr lang="en-US" sz="1200" dirty="0"/>
          </a:p>
        </p:txBody>
      </p:sp>
      <p:sp>
        <p:nvSpPr>
          <p:cNvPr id="5" name="Text 3"/>
          <p:cNvSpPr/>
          <p:nvPr/>
        </p:nvSpPr>
        <p:spPr>
          <a:xfrm>
            <a:off x="6172200" y="1865376"/>
            <a:ext cx="2468880" cy="0"/>
          </a:xfrm>
          <a:prstGeom prst="rect">
            <a:avLst/>
          </a:prstGeom>
          <a:noFill/>
          <a:ln/>
        </p:spPr>
        <p:txBody>
          <a:bodyPr wrap="square" rtlCol="0" anchor="t"/>
          <a:lstStyle/>
          <a:p>
            <a:pPr algn="ctr" indent="0" marL="0">
              <a:buNone/>
            </a:pPr>
            <a:r>
              <a:rPr lang="en-US" sz="1200" dirty="0">
                <a:solidFill>
                  <a:srgbClr val="000000"/>
                </a:solidFill>
                <a:latin typeface="Times New Roman" pitchFamily="34" charset="0"/>
                <a:ea typeface="Times New Roman" pitchFamily="34" charset="-122"/>
                <a:cs typeface="Times New Roman" pitchFamily="34" charset="-120"/>
              </a:rPr>
              <a:t>Inklyuzivlik bolalarning faol ishtirokini ta'minlaydi, ularning ovozini qadrlaydi. Ota-onalar va mutaxassislar o'rtasidagi hamkorlik asosiy tamoyil. Har bir bolaning shaxsiy rivojlanishi uchun moslashtirilgan yordam va qulay sharoitlar yaratish ustuvor hisoblanadi.</a:t>
            </a:r>
            <a:endParaRPr lang="en-US" sz="12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Text 0"/>
          <p:cNvSpPr/>
          <p:nvPr/>
        </p:nvSpPr>
        <p:spPr>
          <a:xfrm>
            <a:off x="2834640" y="548640"/>
            <a:ext cx="6400800" cy="0"/>
          </a:xfrm>
          <a:prstGeom prst="rect">
            <a:avLst/>
          </a:prstGeom>
          <a:noFill/>
          <a:ln/>
        </p:spPr>
        <p:txBody>
          <a:bodyPr wrap="square" rtlCol="0" anchor="ctr"/>
          <a:lstStyle/>
          <a:p>
            <a:pPr indent="0" marL="0">
              <a:buNone/>
            </a:pPr>
            <a:r>
              <a:rPr lang="en-US" sz="2800" b="1" dirty="0">
                <a:solidFill>
                  <a:srgbClr val="FFFFFF"/>
                </a:solidFill>
                <a:latin typeface="Times New Roman" pitchFamily="34" charset="0"/>
                <a:ea typeface="Times New Roman" pitchFamily="34" charset="-122"/>
                <a:cs typeface="Times New Roman" pitchFamily="34" charset="-120"/>
              </a:rPr>
              <a:t>Konsepsiyaning maqsad va vazifalari</a:t>
            </a:r>
            <a:endParaRPr lang="en-US" sz="2800" dirty="0"/>
          </a:p>
        </p:txBody>
      </p:sp>
      <p:sp>
        <p:nvSpPr>
          <p:cNvPr id="3" name="Text 1"/>
          <p:cNvSpPr/>
          <p:nvPr/>
        </p:nvSpPr>
        <p:spPr>
          <a:xfrm>
            <a:off x="1417320" y="3017520"/>
            <a:ext cx="6400800" cy="0"/>
          </a:xfrm>
          <a:prstGeom prst="rect">
            <a:avLst/>
          </a:prstGeom>
          <a:noFill/>
          <a:ln/>
        </p:spPr>
        <p:txBody>
          <a:bodyPr wrap="square" rtlCol="0" anchor="ctr"/>
          <a:lstStyle/>
          <a:p>
            <a:pPr algn="ctr" indent="0" marL="0">
              <a:buNone/>
            </a:pPr>
            <a:r>
              <a:rPr lang="en-US" sz="1800" dirty="0">
                <a:solidFill>
                  <a:srgbClr val="000000"/>
                </a:solidFill>
                <a:latin typeface="Times New Roman" pitchFamily="34" charset="0"/>
                <a:ea typeface="Times New Roman" pitchFamily="34" charset="-122"/>
                <a:cs typeface="Times New Roman" pitchFamily="34" charset="-120"/>
              </a:rPr>
              <a:t>Imkoniyati cheklangan bolalarni inklyuziv taʼlim va tarbiyalash konsepsiyasining asosiy maqsadi – ularning teng huquqlilik asosida sifatli taʼlim olishini kafolatlash, jamiyatga toʻliq integratsiyalashuvi va har tomonlama rivojlanishi uchun keng imkoniyatlar yaratishdir. Vazifalariga individual taʼlim dasturlarini ishlab chiqish, pedagog kadrlar salohiyatini oshirish, moddiy-texnik bazani moslashtirish, erta diagnostika va psixologik-pedagogik yordam koʻrsatish, shuningdek, jamiyatda inklyuziv madaniyatni shakllantirish kiradi. Bu esa har bir bolaning oʻz salohiyatini toʻliq roʻyobga chiqarishiga zamin yaratadi.</a:t>
            </a:r>
            <a:endParaRPr lang="en-US" sz="18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Text 0"/>
          <p:cNvSpPr/>
          <p:nvPr/>
        </p:nvSpPr>
        <p:spPr>
          <a:xfrm>
            <a:off x="1417320" y="548640"/>
            <a:ext cx="6858000" cy="0"/>
          </a:xfrm>
          <a:prstGeom prst="rect">
            <a:avLst/>
          </a:prstGeom>
          <a:noFill/>
          <a:ln/>
        </p:spPr>
        <p:txBody>
          <a:bodyPr wrap="square" rtlCol="0" anchor="ctr"/>
          <a:lstStyle/>
          <a:p>
            <a:pPr algn="ctr" indent="0" marL="0">
              <a:buNone/>
            </a:pPr>
            <a:r>
              <a:rPr lang="en-US" sz="2400" b="1" dirty="0">
                <a:solidFill>
                  <a:srgbClr val="FFFFFF"/>
                </a:solidFill>
                <a:latin typeface="Times New Roman" pitchFamily="34" charset="0"/>
                <a:ea typeface="Times New Roman" pitchFamily="34" charset="-122"/>
                <a:cs typeface="Times New Roman" pitchFamily="34" charset="-120"/>
              </a:rPr>
              <a:t>Inklyuziv ta'lim-tarbiya jarayonini tashkil etish yo'nalishlari</a:t>
            </a:r>
            <a:endParaRPr lang="en-US" sz="2400" dirty="0"/>
          </a:p>
        </p:txBody>
      </p:sp>
      <p:sp>
        <p:nvSpPr>
          <p:cNvPr id="3" name="Text 1"/>
          <p:cNvSpPr/>
          <p:nvPr/>
        </p:nvSpPr>
        <p:spPr>
          <a:xfrm>
            <a:off x="1417320" y="3017520"/>
            <a:ext cx="6400800" cy="0"/>
          </a:xfrm>
          <a:prstGeom prst="rect">
            <a:avLst/>
          </a:prstGeom>
          <a:noFill/>
          <a:ln/>
        </p:spPr>
        <p:txBody>
          <a:bodyPr wrap="square" rtlCol="0" anchor="ctr"/>
          <a:lstStyle/>
          <a:p>
            <a:pPr algn="ctr" indent="0" marL="0">
              <a:buNone/>
            </a:pPr>
            <a:r>
              <a:rPr lang="en-US" sz="1800" dirty="0">
                <a:solidFill>
                  <a:srgbClr val="FFFFFF"/>
                </a:solidFill>
                <a:latin typeface="Times New Roman" pitchFamily="34" charset="0"/>
                <a:ea typeface="Times New Roman" pitchFamily="34" charset="-122"/>
                <a:cs typeface="Times New Roman" pitchFamily="34" charset="-120"/>
              </a:rPr>
              <a:t>Inklyuziv ta'lim-tarbiya jarayonini tashkil etishda har bir imkoniyati cheklangan bolaning individual ehtiyojlari markazda turadi. Bu jarayon shaxsiy o'quv rejalari (ShO'R) asosida, ta'lim dasturlari va metodlarini moslashtirishni taqozo etadi. Maxsus pedagoglar, psixologlar, logopedlar tomonidan kompleks qo'llab-quvvatlash tizimini yaratish muhim. O'qituvchilar, ota-onalar va mutaxassislar o'rtasidagi yaqin hamkorlik, qulay va rag'batlantiruvchi o'quv muhitini, jumladan, maktab binolari va materiallarning moslashtirilishini ta'minlash inklyuzivlikning asosidir. Ushbu yo'nalishlar bolaning jamiyatga to'laqonli integratsiyalashuviga xizmat qiladi.</a:t>
            </a:r>
            <a:endParaRPr lang="en-US" sz="18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Text 0"/>
          <p:cNvSpPr/>
          <p:nvPr/>
        </p:nvSpPr>
        <p:spPr>
          <a:xfrm>
            <a:off x="2834640" y="548640"/>
            <a:ext cx="6400800" cy="0"/>
          </a:xfrm>
          <a:prstGeom prst="rect">
            <a:avLst/>
          </a:prstGeom>
          <a:noFill/>
          <a:ln/>
        </p:spPr>
        <p:txBody>
          <a:bodyPr wrap="square" rtlCol="0" anchor="ctr"/>
          <a:lstStyle/>
          <a:p>
            <a:pPr indent="0" marL="0">
              <a:buNone/>
            </a:pPr>
            <a:r>
              <a:rPr lang="en-US" sz="2800" b="1" dirty="0">
                <a:solidFill>
                  <a:srgbClr val="FFFFFF"/>
                </a:solidFill>
                <a:latin typeface="Times New Roman" pitchFamily="34" charset="0"/>
                <a:ea typeface="Times New Roman" pitchFamily="34" charset="-122"/>
                <a:cs typeface="Times New Roman" pitchFamily="34" charset="-120"/>
              </a:rPr>
              <a:t>Pedagogik-psixologik yordam va individual yondashuv mexanizmlari</a:t>
            </a:r>
            <a:endParaRPr lang="en-US" sz="2800" dirty="0"/>
          </a:p>
        </p:txBody>
      </p:sp>
      <p:sp>
        <p:nvSpPr>
          <p:cNvPr id="3" name="Text 1"/>
          <p:cNvSpPr/>
          <p:nvPr/>
        </p:nvSpPr>
        <p:spPr>
          <a:xfrm>
            <a:off x="1417320" y="3017520"/>
            <a:ext cx="6400800" cy="0"/>
          </a:xfrm>
          <a:prstGeom prst="rect">
            <a:avLst/>
          </a:prstGeom>
          <a:noFill/>
          <a:ln/>
        </p:spPr>
        <p:txBody>
          <a:bodyPr wrap="square" rtlCol="0" anchor="ctr"/>
          <a:lstStyle/>
          <a:p>
            <a:pPr algn="ctr" indent="0" marL="0">
              <a:buNone/>
            </a:pPr>
            <a:r>
              <a:rPr lang="en-US" sz="1800" dirty="0">
                <a:solidFill>
                  <a:srgbClr val="000000"/>
                </a:solidFill>
                <a:latin typeface="Times New Roman" pitchFamily="34" charset="0"/>
                <a:ea typeface="Times New Roman" pitchFamily="34" charset="-122"/>
                <a:cs typeface="Times New Roman" pitchFamily="34" charset="-120"/>
              </a:rPr>
              <a:t>Imkoniyati cheklangan bolalarning inklyuziv ta'limida pedagogik-psixologik yordam va individual yondashuv ularning shaxsiy ehtiyojlari va imkoniyatlarini hisobga oluvchi asosiy mexanizmdir. Bu bolaning rivojlanish darajasini diagnostika qilish, uning o'ziga xos talablariga mos Individual Ta'lim Rejasini (ITR) ishlab chiqishni o'z ichiga oladi. Jarayon maxsus pedagog, psixolog, logoped kabi mutaxassislar tomonidan doimiy qo'llab-quvvatlash, o'quv dasturlarini moslashtirish va o'qitish usullarini individuallashtirish orqali amalga oshiriladi. Maqsad – har bir bolaning salohiyatini maksimal darajada ro'yobga chiqarib, jamiyatga to'laqonli integratsiyasini ta'minlash.</a:t>
            </a:r>
            <a:endParaRPr lang="en-US" sz="18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Text 0"/>
          <p:cNvSpPr/>
          <p:nvPr/>
        </p:nvSpPr>
        <p:spPr>
          <a:xfrm>
            <a:off x="1417320" y="548640"/>
            <a:ext cx="6858000" cy="0"/>
          </a:xfrm>
          <a:prstGeom prst="rect">
            <a:avLst/>
          </a:prstGeom>
          <a:noFill/>
          <a:ln/>
        </p:spPr>
        <p:txBody>
          <a:bodyPr wrap="square" rtlCol="0" anchor="ctr"/>
          <a:lstStyle/>
          <a:p>
            <a:pPr algn="ctr" indent="0" marL="0">
              <a:buNone/>
            </a:pPr>
            <a:r>
              <a:rPr lang="en-US" sz="2400" b="1" dirty="0">
                <a:solidFill>
                  <a:srgbClr val="FFFFFF"/>
                </a:solidFill>
                <a:latin typeface="Times New Roman" pitchFamily="34" charset="0"/>
                <a:ea typeface="Times New Roman" pitchFamily="34" charset="-122"/>
                <a:cs typeface="Times New Roman" pitchFamily="34" charset="-120"/>
              </a:rPr>
              <a:t>Ta'lim muhitining moddiy-texnik bazasi va kadrlar salohiyati</a:t>
            </a:r>
            <a:endParaRPr lang="en-US" sz="2400" dirty="0"/>
          </a:p>
        </p:txBody>
      </p:sp>
      <p:sp>
        <p:nvSpPr>
          <p:cNvPr id="3" name="Text 1"/>
          <p:cNvSpPr/>
          <p:nvPr/>
        </p:nvSpPr>
        <p:spPr>
          <a:xfrm>
            <a:off x="1417320" y="3017520"/>
            <a:ext cx="6400800" cy="0"/>
          </a:xfrm>
          <a:prstGeom prst="rect">
            <a:avLst/>
          </a:prstGeom>
          <a:noFill/>
          <a:ln/>
        </p:spPr>
        <p:txBody>
          <a:bodyPr wrap="square" rtlCol="0" anchor="ctr"/>
          <a:lstStyle/>
          <a:p>
            <a:pPr algn="ctr" indent="0" marL="0">
              <a:buNone/>
            </a:pPr>
            <a:r>
              <a:rPr lang="en-US" sz="1800" dirty="0">
                <a:solidFill>
                  <a:srgbClr val="FFFFFF"/>
                </a:solidFill>
                <a:latin typeface="Times New Roman" pitchFamily="34" charset="0"/>
                <a:ea typeface="Times New Roman" pitchFamily="34" charset="-122"/>
                <a:cs typeface="Times New Roman" pitchFamily="34" charset="-120"/>
              </a:rPr>
              <a:t>Inklyuziv taʼlimda muvaffaqiyatli natijalarga erishish uchun *moddiy-texnik baza* va *kadrlar salohiyati* muhim ahamiyatga ega. Taʼlim muhiti nogironligi bor bolalarning erkin harakatlanishi va teng sharoitlarda taʼlim olishini taʼminlash maqsadida rampalar, liftlar, adaptiv mebellar hamda zamonaviy assistiv texnologiyalar bilan jihozlanishi lozim. *Kadrlar salohiyati* esa oʻqituvchilarning inklyuziv pedagogikani chuqur egallashi, defektolog, psixolog, logoped kabi mutaxassislarning doimiy faoliyat koʻrsatishini nazarda tutadi. Bu mutaxassislar har bir bolaning individual ehtiyojlarini inobatga olgan holda, oʻquv jarayonini samarali tashkil etish uchun uzluksiz kasbiy malakasini oshirib borishi zarur.</a:t>
            </a:r>
            <a:endParaRPr lang="en-US" sz="18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Text 0"/>
          <p:cNvSpPr/>
          <p:nvPr/>
        </p:nvSpPr>
        <p:spPr>
          <a:xfrm>
            <a:off x="182880" y="365760"/>
            <a:ext cx="6858000" cy="0"/>
          </a:xfrm>
          <a:prstGeom prst="rect">
            <a:avLst/>
          </a:prstGeom>
          <a:noFill/>
          <a:ln/>
        </p:spPr>
        <p:txBody>
          <a:bodyPr wrap="square" rtlCol="0" anchor="ctr"/>
          <a:lstStyle/>
          <a:p>
            <a:pPr indent="0" marL="0">
              <a:buNone/>
            </a:pPr>
            <a:r>
              <a:rPr lang="en-US" sz="2800" b="1" dirty="0">
                <a:solidFill>
                  <a:srgbClr val="FFFFFF"/>
                </a:solidFill>
                <a:latin typeface="Times New Roman" pitchFamily="34" charset="0"/>
                <a:ea typeface="Times New Roman" pitchFamily="34" charset="-122"/>
                <a:cs typeface="Times New Roman" pitchFamily="34" charset="-120"/>
              </a:rPr>
              <a:t>Oilalar, jamoatchilik va nodavlat tashkilotlar bilan hamkorlik</a:t>
            </a:r>
            <a:endParaRPr lang="en-US" sz="2800" dirty="0"/>
          </a:p>
        </p:txBody>
      </p:sp>
      <p:sp>
        <p:nvSpPr>
          <p:cNvPr id="3" name="Text 1"/>
          <p:cNvSpPr/>
          <p:nvPr/>
        </p:nvSpPr>
        <p:spPr>
          <a:xfrm>
            <a:off x="822960" y="2926080"/>
            <a:ext cx="7315200" cy="0"/>
          </a:xfrm>
          <a:prstGeom prst="rect">
            <a:avLst/>
          </a:prstGeom>
          <a:noFill/>
          <a:ln/>
        </p:spPr>
        <p:txBody>
          <a:bodyPr wrap="square" rtlCol="0" anchor="ctr"/>
          <a:lstStyle/>
          <a:p>
            <a:pPr algn="ctr" indent="0" marL="0">
              <a:buNone/>
            </a:pPr>
            <a:r>
              <a:rPr lang="en-US" sz="1600" dirty="0">
                <a:solidFill>
                  <a:srgbClr val="000000"/>
                </a:solidFill>
                <a:latin typeface="Times New Roman" pitchFamily="34" charset="0"/>
                <a:ea typeface="Times New Roman" pitchFamily="34" charset="-122"/>
                <a:cs typeface="Times New Roman" pitchFamily="34" charset="-120"/>
              </a:rPr>
              <a:t>Imkoniyati cheklangan bolalarni inklyuziv taʼlim konsepsiyasi oila, jamoatchilik va nodavlat tashkilotlar (NNT) bilan uzviy hamkorlikka urgʻu beradi. Oila a'zolari taʼlim jarayonining faol ishtirokchilari boʻlib, bolaning individual ehtiyojlarini qoʻllab-quvvatlashda markaziy oʻrin tutadi. Jamoatchilikning xabardorligi va qabul qilishi inklyuziv muhit yaratish uchun muhim. NNTlar esa maxsus resurslar, ekspertiza va qoʻshimcha yordam taklif etadi. Bu hamkorlik bolalarning jamiyatga toʻliq integratsiyalashuvi va salohiyatini roʻyobga chiqarishni taʼminlaydi.</a:t>
            </a:r>
            <a:endParaRPr lang="en-US" sz="16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11</Slides>
  <Notes>11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11</vt:i4>
      </vt:variant>
    </vt:vector>
  </HeadingPairs>
  <TitlesOfParts>
    <vt:vector size="14"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2025-11-10T09:14:00Z</dcterms:created>
  <dcterms:modified xsi:type="dcterms:W3CDTF">2025-11-10T09:14:00Z</dcterms:modified>
</cp:coreProperties>
</file>